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4"/>
  </p:notesMasterIdLst>
  <p:handoutMasterIdLst>
    <p:handoutMasterId r:id="rId15"/>
  </p:handoutMasterIdLst>
  <p:sldIdLst>
    <p:sldId id="1365" r:id="rId3"/>
    <p:sldId id="273" r:id="rId4"/>
    <p:sldId id="274" r:id="rId5"/>
    <p:sldId id="275" r:id="rId6"/>
    <p:sldId id="276" r:id="rId7"/>
    <p:sldId id="277" r:id="rId8"/>
    <p:sldId id="280" r:id="rId9"/>
    <p:sldId id="278" r:id="rId10"/>
    <p:sldId id="279" r:id="rId11"/>
    <p:sldId id="1479" r:id="rId12"/>
    <p:sldId id="1482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1BAD1EF-40D9-4149-B895-3F062ACEEC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(87)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9BB42E-859C-4A0B-B38A-257B34A3EC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11/14/2021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A4176-E51A-4C0E-9BCD-17F06A8A64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3F61C7-5264-42DF-B10E-7589FD9A4B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BF658-BC5C-4917-B20E-EF6C125DD1C8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77107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Book Of Revelation (87)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11/14/2021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46DCA73-D698-4A3D-87D8-342B05978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0512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A2F-C23C-4C7E-AD91-5B703E02239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0EF2-983F-4B0E-9A0A-24FF6CC6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32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A2F-C23C-4C7E-AD91-5B703E02239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0EF2-983F-4B0E-9A0A-24FF6CC6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3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A2F-C23C-4C7E-AD91-5B703E02239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0EF2-983F-4B0E-9A0A-24FF6CC6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15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80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697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86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312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6928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45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982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7212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A2F-C23C-4C7E-AD91-5B703E02239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0EF2-983F-4B0E-9A0A-24FF6CC6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1256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9625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325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3479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2717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813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37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1969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8275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375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A2F-C23C-4C7E-AD91-5B703E02239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0EF2-983F-4B0E-9A0A-24FF6CC6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5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A2F-C23C-4C7E-AD91-5B703E02239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0EF2-983F-4B0E-9A0A-24FF6CC6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29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A2F-C23C-4C7E-AD91-5B703E02239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0EF2-983F-4B0E-9A0A-24FF6CC6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2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A2F-C23C-4C7E-AD91-5B703E02239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0EF2-983F-4B0E-9A0A-24FF6CC6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87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A2F-C23C-4C7E-AD91-5B703E02239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0EF2-983F-4B0E-9A0A-24FF6CC6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752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A2F-C23C-4C7E-AD91-5B703E02239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0EF2-983F-4B0E-9A0A-24FF6CC6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3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A2F-C23C-4C7E-AD91-5B703E02239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0EF2-983F-4B0E-9A0A-24FF6CC6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204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F6A2F-C23C-4C7E-AD91-5B703E02239A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20EF2-983F-4B0E-9A0A-24FF6CC6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2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25780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November 14,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98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4541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Warning to the Readers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9115"/>
            <a:ext cx="8229600" cy="4179606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dirty="0">
                <a:latin typeface="Book Antiqua" panose="02040602050305030304" pitchFamily="18" charset="0"/>
              </a:rPr>
              <a:t>Eternal nature </a:t>
            </a:r>
            <a:r>
              <a:rPr lang="en-US" dirty="0">
                <a:latin typeface="Book Antiqua" pitchFamily="18" charset="0"/>
              </a:rPr>
              <a:t>of Christ: (1:8; 21:6). These phrases now identify Christ (1:11; 3:14).</a:t>
            </a:r>
          </a:p>
          <a:p>
            <a:pPr lvl="1"/>
            <a:r>
              <a:rPr lang="en-US" b="1" i="1" dirty="0">
                <a:latin typeface="Book Antiqua" panose="02040602050305030304" pitchFamily="18" charset="0"/>
              </a:rPr>
              <a:t>Alpha and Omega</a:t>
            </a:r>
          </a:p>
          <a:p>
            <a:pPr lvl="1"/>
            <a:r>
              <a:rPr lang="en-US" b="1" i="1" dirty="0">
                <a:latin typeface="Book Antiqua" panose="02040602050305030304" pitchFamily="18" charset="0"/>
              </a:rPr>
              <a:t>The beginning and the end</a:t>
            </a:r>
          </a:p>
          <a:p>
            <a:pPr lvl="1"/>
            <a:r>
              <a:rPr lang="en-US" b="1" i="1" dirty="0">
                <a:latin typeface="Book Antiqua" panose="02040602050305030304" pitchFamily="18" charset="0"/>
              </a:rPr>
              <a:t>First and the Last</a:t>
            </a:r>
          </a:p>
          <a:p>
            <a:pPr lvl="2"/>
            <a:r>
              <a:rPr lang="en-US" dirty="0">
                <a:latin typeface="Book Antiqua" panose="02040602050305030304" pitchFamily="18" charset="0"/>
              </a:rPr>
              <a:t>This third phrase was also used by Isaiah who ascribed the </a:t>
            </a:r>
            <a:r>
              <a:rPr lang="en-US" b="1" dirty="0">
                <a:latin typeface="Book Antiqua" panose="02040602050305030304" pitchFamily="18" charset="0"/>
              </a:rPr>
              <a:t>first and the last </a:t>
            </a:r>
            <a:r>
              <a:rPr lang="en-US" dirty="0">
                <a:latin typeface="Book Antiqua" panose="02040602050305030304" pitchFamily="18" charset="0"/>
              </a:rPr>
              <a:t>to God, distinguishing Him from the idols made by the hands of man (Isaiah 41:4; 43:10; 44:6; 48:12).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6578BC-57E9-4612-BCC4-A7442645977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22</a:t>
            </a:r>
          </a:p>
        </p:txBody>
      </p:sp>
    </p:spTree>
    <p:extLst>
      <p:ext uri="{BB962C8B-B14F-4D97-AF65-F5344CB8AC3E}">
        <p14:creationId xmlns:p14="http://schemas.microsoft.com/office/powerpoint/2010/main" val="143993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224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Warning to the Readers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9115"/>
            <a:ext cx="8229600" cy="3736407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dirty="0">
                <a:latin typeface="Book Antiqua" pitchFamily="18" charset="0"/>
              </a:rPr>
              <a:t>In Christ dwells all the fullness of the Godhead bodily. (Colossians 2:9)</a:t>
            </a:r>
          </a:p>
          <a:p>
            <a:r>
              <a:rPr lang="en-US" dirty="0">
                <a:latin typeface="Book Antiqua" pitchFamily="18" charset="0"/>
              </a:rPr>
              <a:t>He is </a:t>
            </a:r>
            <a:r>
              <a:rPr lang="en-US" i="1" dirty="0">
                <a:latin typeface="Book Antiqua" pitchFamily="18" charset="0"/>
              </a:rPr>
              <a:t>“the effulgence of his glory, and the very image of his substance” </a:t>
            </a:r>
            <a:r>
              <a:rPr lang="en-US" dirty="0">
                <a:latin typeface="Book Antiqua" pitchFamily="18" charset="0"/>
              </a:rPr>
              <a:t>(Hebrews 1:1-3).</a:t>
            </a:r>
          </a:p>
          <a:p>
            <a:r>
              <a:rPr lang="en-US" dirty="0">
                <a:latin typeface="Georgia" pitchFamily="18" charset="0"/>
              </a:rPr>
              <a:t>His words must be given serious consideration! No second chance. </a:t>
            </a:r>
            <a:br>
              <a:rPr lang="en-US" dirty="0">
                <a:latin typeface="Georgia" pitchFamily="18" charset="0"/>
              </a:rPr>
            </a:br>
            <a:r>
              <a:rPr lang="en-US" dirty="0">
                <a:latin typeface="Georgia" pitchFamily="18" charset="0"/>
              </a:rPr>
              <a:t>(Luke 16:27-31)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6578BC-57E9-4612-BCC4-A7442645977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22</a:t>
            </a:r>
          </a:p>
        </p:txBody>
      </p:sp>
    </p:spTree>
    <p:extLst>
      <p:ext uri="{BB962C8B-B14F-4D97-AF65-F5344CB8AC3E}">
        <p14:creationId xmlns:p14="http://schemas.microsoft.com/office/powerpoint/2010/main" val="375490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667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dirty="0">
                <a:latin typeface="OldCentury" pitchFamily="2" charset="0"/>
              </a:rPr>
              <a:t>Revelation 22:8</a:t>
            </a:r>
          </a:p>
        </p:txBody>
      </p:sp>
      <p:pic>
        <p:nvPicPr>
          <p:cNvPr id="3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295400"/>
            <a:ext cx="6400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059540" y="1682811"/>
            <a:ext cx="4953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Book Antiqua" pitchFamily="18" charset="0"/>
              </a:rPr>
              <a:t>“</a:t>
            </a:r>
            <a:r>
              <a:rPr lang="en-US" sz="3200" b="1" i="1" dirty="0">
                <a:latin typeface="Book Antiqua" pitchFamily="18" charset="0"/>
              </a:rPr>
              <a:t>And </a:t>
            </a:r>
            <a:r>
              <a:rPr lang="en-US" sz="3200" b="1" i="1" u="sng" dirty="0">
                <a:latin typeface="Book Antiqua" pitchFamily="18" charset="0"/>
              </a:rPr>
              <a:t>I John</a:t>
            </a:r>
            <a:r>
              <a:rPr lang="en-US" sz="3200" b="1" i="1" dirty="0">
                <a:latin typeface="Book Antiqua" pitchFamily="18" charset="0"/>
              </a:rPr>
              <a:t> am he that </a:t>
            </a:r>
            <a:r>
              <a:rPr lang="en-US" sz="3200" b="1" i="1" u="sng" dirty="0">
                <a:latin typeface="Book Antiqua" pitchFamily="18" charset="0"/>
              </a:rPr>
              <a:t>heard and saw</a:t>
            </a:r>
            <a:r>
              <a:rPr lang="en-US" sz="3200" b="1" i="1" dirty="0">
                <a:latin typeface="Book Antiqua" pitchFamily="18" charset="0"/>
              </a:rPr>
              <a:t> these things. And when </a:t>
            </a:r>
            <a:r>
              <a:rPr lang="en-US" sz="3200" b="1" i="1" u="sng" dirty="0">
                <a:latin typeface="Book Antiqua" pitchFamily="18" charset="0"/>
              </a:rPr>
              <a:t>I heard </a:t>
            </a:r>
            <a:r>
              <a:rPr lang="en-US" sz="3200" b="1" i="1" dirty="0">
                <a:latin typeface="Book Antiqua" pitchFamily="18" charset="0"/>
              </a:rPr>
              <a:t>and saw, </a:t>
            </a:r>
            <a:r>
              <a:rPr lang="en-US" sz="3200" b="1" i="1" u="sng" dirty="0">
                <a:latin typeface="Book Antiqua" pitchFamily="18" charset="0"/>
              </a:rPr>
              <a:t>I fell down to worship</a:t>
            </a:r>
            <a:r>
              <a:rPr lang="en-US" sz="3200" b="1" i="1" dirty="0">
                <a:latin typeface="Book Antiqua" pitchFamily="18" charset="0"/>
              </a:rPr>
              <a:t> before the feet of the angel that </a:t>
            </a:r>
            <a:r>
              <a:rPr lang="en-US" sz="3200" b="1" i="1" u="sng" dirty="0">
                <a:latin typeface="Book Antiqua" pitchFamily="18" charset="0"/>
              </a:rPr>
              <a:t>showed me </a:t>
            </a:r>
            <a:r>
              <a:rPr lang="en-US" sz="3200" b="1" i="1" dirty="0">
                <a:latin typeface="Book Antiqua" pitchFamily="18" charset="0"/>
              </a:rPr>
              <a:t>these things</a:t>
            </a:r>
            <a:r>
              <a:rPr lang="en-US" sz="3200" i="1" dirty="0">
                <a:latin typeface="Book Antiqua" pitchFamily="18" charset="0"/>
              </a:rPr>
              <a:t>.”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693EBF-C40D-4A15-B348-6FAC0DC7D952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22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C94F1C34-CCFF-4680-B409-0B3BD317F147}"/>
              </a:ext>
            </a:extLst>
          </p:cNvPr>
          <p:cNvSpPr/>
          <p:nvPr/>
        </p:nvSpPr>
        <p:spPr>
          <a:xfrm>
            <a:off x="92334" y="4541044"/>
            <a:ext cx="2020272" cy="1021556"/>
          </a:xfrm>
          <a:prstGeom prst="wedgeRoundRectCallout">
            <a:avLst>
              <a:gd name="adj1" fmla="val 58441"/>
              <a:gd name="adj2" fmla="val -92443"/>
              <a:gd name="adj3" fmla="val 16667"/>
            </a:avLst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Times New Roman" panose="02020603050405020304" pitchFamily="18" charset="0"/>
              </a:rPr>
              <a:t>Revelation 19:10; cf. Acts 14:14; Hebrews 1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EEA1E09B-4346-4BCD-99D5-CFFE96DF4B8D}"/>
              </a:ext>
            </a:extLst>
          </p:cNvPr>
          <p:cNvSpPr/>
          <p:nvPr/>
        </p:nvSpPr>
        <p:spPr>
          <a:xfrm>
            <a:off x="92334" y="1477566"/>
            <a:ext cx="1632663" cy="1021556"/>
          </a:xfrm>
          <a:prstGeom prst="wedgeRoundRectCallout">
            <a:avLst>
              <a:gd name="adj1" fmla="val 103829"/>
              <a:gd name="adj2" fmla="val 1915"/>
              <a:gd name="adj3" fmla="val 16667"/>
            </a:avLst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Times New Roman" panose="02020603050405020304" pitchFamily="18" charset="0"/>
              </a:rPr>
              <a:t>Personal testimony. </a:t>
            </a:r>
          </a:p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Times New Roman" panose="02020603050405020304" pitchFamily="18" charset="0"/>
              </a:rPr>
              <a:t>cf. John 19:35</a:t>
            </a:r>
          </a:p>
        </p:txBody>
      </p:sp>
    </p:spTree>
    <p:extLst>
      <p:ext uri="{BB962C8B-B14F-4D97-AF65-F5344CB8AC3E}">
        <p14:creationId xmlns:p14="http://schemas.microsoft.com/office/powerpoint/2010/main" val="391741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667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dirty="0">
                <a:latin typeface="OldCentury" pitchFamily="2" charset="0"/>
              </a:rPr>
              <a:t>Revelation 22:9</a:t>
            </a:r>
          </a:p>
        </p:txBody>
      </p:sp>
      <p:pic>
        <p:nvPicPr>
          <p:cNvPr id="3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295400"/>
            <a:ext cx="6400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059540" y="1676209"/>
            <a:ext cx="4953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Book Antiqua" pitchFamily="18" charset="0"/>
              </a:rPr>
              <a:t>“</a:t>
            </a:r>
            <a:r>
              <a:rPr lang="en-US" sz="3200" b="1" i="1" dirty="0">
                <a:latin typeface="Book Antiqua" pitchFamily="18" charset="0"/>
              </a:rPr>
              <a:t>And he saith unto me, </a:t>
            </a:r>
            <a:r>
              <a:rPr lang="en-US" sz="3200" b="1" i="1" u="sng" dirty="0">
                <a:latin typeface="Book Antiqua" pitchFamily="18" charset="0"/>
              </a:rPr>
              <a:t>See thou do it not</a:t>
            </a:r>
            <a:r>
              <a:rPr lang="en-US" sz="3200" b="1" i="1" dirty="0">
                <a:latin typeface="Book Antiqua" pitchFamily="18" charset="0"/>
              </a:rPr>
              <a:t>: I am a fellow-servant with thee and with thy brethren the prophets, and with them that keep the words of this book: </a:t>
            </a:r>
            <a:r>
              <a:rPr lang="en-US" sz="3200" b="1" i="1" u="sng" dirty="0">
                <a:latin typeface="Book Antiqua" pitchFamily="18" charset="0"/>
              </a:rPr>
              <a:t>worship God</a:t>
            </a:r>
            <a:r>
              <a:rPr lang="en-US" sz="3200" i="1" dirty="0">
                <a:latin typeface="Book Antiqua" pitchFamily="18" charset="0"/>
              </a:rPr>
              <a:t>.”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9FFD9B-3185-4C70-8BE4-76511AE3BCD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22</a:t>
            </a:r>
          </a:p>
        </p:txBody>
      </p:sp>
    </p:spTree>
    <p:extLst>
      <p:ext uri="{BB962C8B-B14F-4D97-AF65-F5344CB8AC3E}">
        <p14:creationId xmlns:p14="http://schemas.microsoft.com/office/powerpoint/2010/main" val="183695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4387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dirty="0">
                <a:latin typeface="OldCentury" pitchFamily="2" charset="0"/>
              </a:rPr>
              <a:t>Revelation 22:10</a:t>
            </a:r>
          </a:p>
        </p:txBody>
      </p:sp>
      <p:pic>
        <p:nvPicPr>
          <p:cNvPr id="3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371602"/>
            <a:ext cx="6400800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067219" y="2048763"/>
            <a:ext cx="4953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Book Antiqua" pitchFamily="18" charset="0"/>
              </a:rPr>
              <a:t>“</a:t>
            </a:r>
            <a:r>
              <a:rPr lang="en-US" sz="3200" b="1" i="1" dirty="0">
                <a:latin typeface="Book Antiqua" pitchFamily="18" charset="0"/>
              </a:rPr>
              <a:t>And he saith unto me, Seal not up the words of the prophecy of this book; </a:t>
            </a:r>
            <a:r>
              <a:rPr lang="en-US" sz="3200" b="1" i="1" u="sng" dirty="0">
                <a:latin typeface="Book Antiqua" pitchFamily="18" charset="0"/>
              </a:rPr>
              <a:t>for the time is at hand</a:t>
            </a:r>
            <a:r>
              <a:rPr lang="en-US" sz="3200" i="1" dirty="0">
                <a:latin typeface="Book Antiqua" pitchFamily="18" charset="0"/>
              </a:rPr>
              <a:t>.”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19F593-9811-4848-BAF0-EE121AECC43A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22</a:t>
            </a:r>
          </a:p>
        </p:txBody>
      </p:sp>
    </p:spTree>
    <p:extLst>
      <p:ext uri="{BB962C8B-B14F-4D97-AF65-F5344CB8AC3E}">
        <p14:creationId xmlns:p14="http://schemas.microsoft.com/office/powerpoint/2010/main" val="102102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6260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John’s Confirmation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8" y="1571037"/>
            <a:ext cx="8908330" cy="5047536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300" dirty="0">
                <a:latin typeface="Book Antiqua" panose="02040602050305030304" pitchFamily="18" charset="0"/>
              </a:rPr>
              <a:t>These visions and revelations were given personally to him </a:t>
            </a:r>
            <a:r>
              <a:rPr lang="en-US" sz="2300" b="1" dirty="0">
                <a:latin typeface="Book Antiqua" panose="02040602050305030304" pitchFamily="18" charset="0"/>
              </a:rPr>
              <a:t>by the Lord</a:t>
            </a:r>
          </a:p>
          <a:p>
            <a:pPr>
              <a:spcBef>
                <a:spcPts val="0"/>
              </a:spcBef>
            </a:pPr>
            <a:r>
              <a:rPr lang="en-US" sz="2300" dirty="0">
                <a:latin typeface="Book Antiqua" pitchFamily="18" charset="0"/>
              </a:rPr>
              <a:t>This is the second time he seeks to </a:t>
            </a:r>
            <a:r>
              <a:rPr lang="en-US" sz="2300" b="1" dirty="0">
                <a:latin typeface="Book Antiqua" panose="02040602050305030304" pitchFamily="18" charset="0"/>
              </a:rPr>
              <a:t>worship the angel </a:t>
            </a:r>
            <a:r>
              <a:rPr lang="en-US" sz="2300" dirty="0">
                <a:latin typeface="Book Antiqua" pitchFamily="18" charset="0"/>
              </a:rPr>
              <a:t>(messenger) (cf. 19:10; 22:8) – rebuked and told to worship God</a:t>
            </a:r>
          </a:p>
          <a:p>
            <a:pPr>
              <a:spcBef>
                <a:spcPts val="0"/>
              </a:spcBef>
            </a:pPr>
            <a:r>
              <a:rPr lang="en-US" sz="2300" dirty="0">
                <a:latin typeface="Book Antiqua" pitchFamily="18" charset="0"/>
              </a:rPr>
              <a:t>Told </a:t>
            </a:r>
            <a:r>
              <a:rPr lang="en-US" sz="2300" b="1" dirty="0">
                <a:latin typeface="Book Antiqua" panose="02040602050305030304" pitchFamily="18" charset="0"/>
              </a:rPr>
              <a:t>not to seal up </a:t>
            </a:r>
            <a:r>
              <a:rPr lang="en-US" sz="2300" dirty="0">
                <a:latin typeface="Book Antiqua" pitchFamily="18" charset="0"/>
              </a:rPr>
              <a:t>the prophecies of the book – for publication</a:t>
            </a:r>
          </a:p>
          <a:p>
            <a:pPr lvl="1">
              <a:spcBef>
                <a:spcPts val="0"/>
              </a:spcBef>
            </a:pPr>
            <a:r>
              <a:rPr lang="en-US" sz="2300" dirty="0">
                <a:latin typeface="Book Antiqua" pitchFamily="18" charset="0"/>
              </a:rPr>
              <a:t>“By contrast, when Daniel saw the vision that revealed things about the end of the Hebrew economy, he was told, </a:t>
            </a:r>
            <a:r>
              <a:rPr lang="en-US" sz="2300" i="1" dirty="0">
                <a:latin typeface="Book Antiqua" pitchFamily="18" charset="0"/>
              </a:rPr>
              <a:t>‘shut thou up the vision … seal the book’</a:t>
            </a:r>
            <a:r>
              <a:rPr lang="en-US" sz="2300" dirty="0">
                <a:latin typeface="Book Antiqua" pitchFamily="18" charset="0"/>
              </a:rPr>
              <a:t> (Daniel 8:26; 10:14; 12:4, 9). Considerable time would elapse before the fulfillment of all that Daniel saw; </a:t>
            </a:r>
          </a:p>
          <a:p>
            <a:pPr lvl="1">
              <a:spcBef>
                <a:spcPts val="0"/>
              </a:spcBef>
            </a:pPr>
            <a:r>
              <a:rPr lang="en-US" sz="2300" dirty="0">
                <a:latin typeface="Book Antiqua" pitchFamily="18" charset="0"/>
              </a:rPr>
              <a:t>However, John is reminded that the ‘</a:t>
            </a:r>
            <a:r>
              <a:rPr lang="en-US" sz="2300" b="1" dirty="0">
                <a:latin typeface="Book Antiqua" panose="02040602050305030304" pitchFamily="18" charset="0"/>
              </a:rPr>
              <a:t>Time is at hand’</a:t>
            </a:r>
            <a:r>
              <a:rPr lang="en-US" sz="2300" dirty="0">
                <a:latin typeface="Book Antiqua" pitchFamily="18" charset="0"/>
              </a:rPr>
              <a:t> – the fulfillments of those things he has revealed!” </a:t>
            </a:r>
            <a:br>
              <a:rPr lang="en-US" sz="2300" dirty="0">
                <a:latin typeface="Book Antiqua" pitchFamily="18" charset="0"/>
              </a:rPr>
            </a:br>
            <a:r>
              <a:rPr lang="en-US" sz="2300" dirty="0">
                <a:latin typeface="Book Antiqua" pitchFamily="18" charset="0"/>
              </a:rPr>
              <a:t>		</a:t>
            </a:r>
            <a:r>
              <a:rPr lang="en-US" sz="1800" dirty="0">
                <a:latin typeface="Book Antiqua" pitchFamily="18" charset="0"/>
              </a:rPr>
              <a:t>(Robert Harkrider, </a:t>
            </a:r>
            <a:r>
              <a:rPr lang="en-US" sz="1800" i="1" dirty="0">
                <a:latin typeface="Book Antiqua" pitchFamily="18" charset="0"/>
              </a:rPr>
              <a:t>Revelation</a:t>
            </a:r>
            <a:r>
              <a:rPr lang="en-US" sz="1800" dirty="0">
                <a:latin typeface="Book Antiqua" pitchFamily="18" charset="0"/>
              </a:rPr>
              <a:t>, Truth Commentaries, page 316)</a:t>
            </a:r>
          </a:p>
          <a:p>
            <a:pPr>
              <a:spcBef>
                <a:spcPts val="0"/>
              </a:spcBef>
            </a:pPr>
            <a:r>
              <a:rPr lang="en-US" sz="2300" b="1" dirty="0">
                <a:latin typeface="Book Antiqua" panose="02040602050305030304" pitchFamily="18" charset="0"/>
              </a:rPr>
              <a:t>Rome’s judgment </a:t>
            </a:r>
            <a:r>
              <a:rPr lang="en-US" sz="2300" dirty="0">
                <a:latin typeface="Book Antiqua" pitchFamily="18" charset="0"/>
              </a:rPr>
              <a:t>was coming quickly!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77C92C-E4D7-4F1F-BE70-D2A1F5ECD944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22</a:t>
            </a:r>
          </a:p>
        </p:txBody>
      </p:sp>
    </p:spTree>
    <p:extLst>
      <p:ext uri="{BB962C8B-B14F-4D97-AF65-F5344CB8AC3E}">
        <p14:creationId xmlns:p14="http://schemas.microsoft.com/office/powerpoint/2010/main" val="376384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106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dirty="0">
                <a:latin typeface="OldCentury" pitchFamily="2" charset="0"/>
              </a:rPr>
              <a:t>Revelation 22:11</a:t>
            </a:r>
          </a:p>
        </p:txBody>
      </p:sp>
      <p:pic>
        <p:nvPicPr>
          <p:cNvPr id="3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295400"/>
            <a:ext cx="6400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058184" y="1676400"/>
            <a:ext cx="4953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latin typeface="Book Antiqua" pitchFamily="18" charset="0"/>
              </a:rPr>
              <a:t>“</a:t>
            </a:r>
            <a:r>
              <a:rPr lang="en-US" sz="2800" b="1" i="1" dirty="0">
                <a:latin typeface="Book Antiqua" pitchFamily="18" charset="0"/>
              </a:rPr>
              <a:t>He that is unrighteous, let him do unrighteousness still: and he that is filthy, let him be made filthy still: and he that is righteous, let him do righteousness still: and he that is holy, let him be made holy still</a:t>
            </a:r>
            <a:r>
              <a:rPr lang="en-US" sz="2800" i="1" dirty="0">
                <a:latin typeface="Book Antiqua" pitchFamily="18" charset="0"/>
              </a:rPr>
              <a:t>.”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96FC32-F5D6-461C-B98F-0B2F0C17AAA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22</a:t>
            </a:r>
          </a:p>
        </p:txBody>
      </p:sp>
    </p:spTree>
    <p:extLst>
      <p:ext uri="{BB962C8B-B14F-4D97-AF65-F5344CB8AC3E}">
        <p14:creationId xmlns:p14="http://schemas.microsoft.com/office/powerpoint/2010/main" val="185414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cap="small" dirty="0">
                <a:latin typeface="OldCentury" pitchFamily="2" charset="0"/>
              </a:rPr>
              <a:t>Warning to the Readers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1978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dirty="0">
                <a:latin typeface="Book Antiqua" pitchFamily="18" charset="0"/>
              </a:rPr>
              <a:t>God is not encouraging sin (James 1:13; </a:t>
            </a:r>
            <a:br>
              <a:rPr lang="en-US" dirty="0">
                <a:latin typeface="Book Antiqua" pitchFamily="18" charset="0"/>
              </a:rPr>
            </a:br>
            <a:r>
              <a:rPr lang="en-US" dirty="0">
                <a:latin typeface="Book Antiqua" pitchFamily="18" charset="0"/>
              </a:rPr>
              <a:t>2 Peter 3:9), yet acknowledges – even these </a:t>
            </a:r>
            <a:r>
              <a:rPr lang="en-US" b="1" dirty="0">
                <a:latin typeface="Book Antiqua" panose="02040602050305030304" pitchFamily="18" charset="0"/>
              </a:rPr>
              <a:t>clear warnings</a:t>
            </a:r>
            <a:r>
              <a:rPr lang="en-US" dirty="0">
                <a:latin typeface="Book Antiqua" pitchFamily="18" charset="0"/>
              </a:rPr>
              <a:t> will be </a:t>
            </a:r>
            <a:r>
              <a:rPr lang="en-US" b="1" dirty="0">
                <a:latin typeface="Book Antiqua" panose="02040602050305030304" pitchFamily="18" charset="0"/>
              </a:rPr>
              <a:t>rejected</a:t>
            </a:r>
            <a:r>
              <a:rPr lang="en-US" dirty="0">
                <a:latin typeface="Book Antiqua" pitchFamily="18" charset="0"/>
              </a:rPr>
              <a:t> by some</a:t>
            </a:r>
          </a:p>
          <a:p>
            <a:r>
              <a:rPr lang="en-US" dirty="0">
                <a:latin typeface="Book Antiqua" pitchFamily="18" charset="0"/>
              </a:rPr>
              <a:t>Encouragement for the saints to maintain </a:t>
            </a:r>
            <a:r>
              <a:rPr lang="en-US" b="1" dirty="0">
                <a:latin typeface="Book Antiqua" panose="02040602050305030304" pitchFamily="18" charset="0"/>
              </a:rPr>
              <a:t>steadfastness</a:t>
            </a:r>
            <a:r>
              <a:rPr lang="en-US" dirty="0">
                <a:latin typeface="Book Antiqua" panose="02040602050305030304" pitchFamily="18" charset="0"/>
              </a:rPr>
              <a:t> – </a:t>
            </a:r>
            <a:r>
              <a:rPr lang="en-US" b="1" dirty="0">
                <a:latin typeface="Book Antiqua" panose="02040602050305030304" pitchFamily="18" charset="0"/>
              </a:rPr>
              <a:t>don’t waver!</a:t>
            </a:r>
          </a:p>
          <a:p>
            <a:r>
              <a:rPr lang="en-US" dirty="0">
                <a:latin typeface="Book Antiqua" pitchFamily="18" charset="0"/>
              </a:rPr>
              <a:t>His judgment is righteous – </a:t>
            </a:r>
            <a:r>
              <a:rPr lang="en-US" b="1" dirty="0">
                <a:latin typeface="Book Antiqua" panose="02040602050305030304" pitchFamily="18" charset="0"/>
              </a:rPr>
              <a:t>reward</a:t>
            </a:r>
            <a:r>
              <a:rPr lang="en-US" dirty="0">
                <a:latin typeface="Book Antiqua" pitchFamily="18" charset="0"/>
              </a:rPr>
              <a:t> is with Him</a:t>
            </a:r>
          </a:p>
          <a:p>
            <a:r>
              <a:rPr lang="en-US" dirty="0">
                <a:latin typeface="Book Antiqua" pitchFamily="18" charset="0"/>
              </a:rPr>
              <a:t>Each judged according to </a:t>
            </a:r>
            <a:r>
              <a:rPr lang="en-US" b="1" dirty="0">
                <a:latin typeface="Book Antiqua" panose="02040602050305030304" pitchFamily="18" charset="0"/>
              </a:rPr>
              <a:t>his works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nn-NO" dirty="0">
                <a:latin typeface="Book Antiqua" panose="02040602050305030304" pitchFamily="18" charset="0"/>
              </a:rPr>
              <a:t>(Romans 2:6-11; 2 Corinthians 5:10).</a:t>
            </a: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6578BC-57E9-4612-BCC4-A7442645977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22</a:t>
            </a:r>
          </a:p>
        </p:txBody>
      </p:sp>
    </p:spTree>
    <p:extLst>
      <p:ext uri="{BB962C8B-B14F-4D97-AF65-F5344CB8AC3E}">
        <p14:creationId xmlns:p14="http://schemas.microsoft.com/office/powerpoint/2010/main" val="215931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6679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dirty="0">
                <a:latin typeface="OldCentury" pitchFamily="2" charset="0"/>
              </a:rPr>
              <a:t>Revelation 22:12</a:t>
            </a:r>
          </a:p>
        </p:txBody>
      </p:sp>
      <p:pic>
        <p:nvPicPr>
          <p:cNvPr id="3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295402"/>
            <a:ext cx="64008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058184" y="1971776"/>
            <a:ext cx="4953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Book Antiqua" pitchFamily="18" charset="0"/>
              </a:rPr>
              <a:t>“</a:t>
            </a:r>
            <a:r>
              <a:rPr lang="en-US" sz="3200" b="1" i="1" dirty="0">
                <a:latin typeface="Book Antiqua" pitchFamily="18" charset="0"/>
              </a:rPr>
              <a:t>Behold, </a:t>
            </a:r>
            <a:r>
              <a:rPr lang="en-US" sz="3200" b="1" i="1" u="sng" dirty="0">
                <a:latin typeface="Book Antiqua" pitchFamily="18" charset="0"/>
              </a:rPr>
              <a:t>I come quickly</a:t>
            </a:r>
            <a:r>
              <a:rPr lang="en-US" sz="3200" b="1" i="1" dirty="0">
                <a:latin typeface="Book Antiqua" pitchFamily="18" charset="0"/>
              </a:rPr>
              <a:t>; and my reward is with me, to render to each man </a:t>
            </a:r>
            <a:r>
              <a:rPr lang="en-US" sz="3200" b="1" i="1" u="sng" dirty="0">
                <a:latin typeface="Book Antiqua" pitchFamily="18" charset="0"/>
              </a:rPr>
              <a:t>according as his work is</a:t>
            </a:r>
            <a:r>
              <a:rPr lang="en-US" sz="3200" i="1" dirty="0">
                <a:latin typeface="Book Antiqua" pitchFamily="18" charset="0"/>
              </a:rPr>
              <a:t>.”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AE62ED-9100-4BBE-A0C6-A8B2079AD5CA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22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C38DA2D6-FE11-46BE-94D5-529A68A86486}"/>
              </a:ext>
            </a:extLst>
          </p:cNvPr>
          <p:cNvSpPr/>
          <p:nvPr/>
        </p:nvSpPr>
        <p:spPr>
          <a:xfrm>
            <a:off x="169783" y="4438886"/>
            <a:ext cx="2224626" cy="2247424"/>
          </a:xfrm>
          <a:prstGeom prst="wedgeRoundRectCallout">
            <a:avLst>
              <a:gd name="adj1" fmla="val 45265"/>
              <a:gd name="adj2" fmla="val -73183"/>
              <a:gd name="adj3" fmla="val 16667"/>
            </a:avLst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US" dirty="0">
                <a:solidFill>
                  <a:prstClr val="white"/>
                </a:solidFill>
                <a:latin typeface="Calibri"/>
              </a:rPr>
              <a:t>Each man will receive the reward according to the work he has done (John 5:28-29; Romans 2:6-11;</a:t>
            </a:r>
            <a:br>
              <a:rPr lang="en-US" dirty="0">
                <a:solidFill>
                  <a:prstClr val="white"/>
                </a:solidFill>
                <a:latin typeface="Calibri"/>
              </a:rPr>
            </a:br>
            <a:r>
              <a:rPr lang="en-US" dirty="0">
                <a:solidFill>
                  <a:prstClr val="white"/>
                </a:solidFill>
                <a:latin typeface="Calibri"/>
              </a:rPr>
              <a:t>2 Corinthians 5:10).</a:t>
            </a:r>
          </a:p>
        </p:txBody>
      </p:sp>
    </p:spTree>
    <p:extLst>
      <p:ext uri="{BB962C8B-B14F-4D97-AF65-F5344CB8AC3E}">
        <p14:creationId xmlns:p14="http://schemas.microsoft.com/office/powerpoint/2010/main" val="152982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398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b="1" dirty="0">
                <a:latin typeface="OldCentury" pitchFamily="2" charset="0"/>
              </a:rPr>
              <a:t>Revelation 22:13</a:t>
            </a:r>
          </a:p>
        </p:txBody>
      </p:sp>
      <p:pic>
        <p:nvPicPr>
          <p:cNvPr id="3" name="Content Placeholder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295400"/>
            <a:ext cx="6400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058184" y="2022053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>
                <a:latin typeface="Book Antiqua" pitchFamily="18" charset="0"/>
              </a:rPr>
              <a:t>“</a:t>
            </a:r>
            <a:r>
              <a:rPr lang="en-US" sz="3600" b="1" i="1" dirty="0">
                <a:latin typeface="Book Antiqua" pitchFamily="18" charset="0"/>
              </a:rPr>
              <a:t>I am the Alpha and the Omega, the first and the last, the beginning and the end</a:t>
            </a:r>
            <a:r>
              <a:rPr lang="en-US" sz="3600" i="1" dirty="0">
                <a:latin typeface="Book Antiqua" pitchFamily="18" charset="0"/>
              </a:rPr>
              <a:t>.”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E5C921-375F-445C-A535-60F92A6DDCE4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22</a:t>
            </a:r>
          </a:p>
        </p:txBody>
      </p:sp>
    </p:spTree>
    <p:extLst>
      <p:ext uri="{BB962C8B-B14F-4D97-AF65-F5344CB8AC3E}">
        <p14:creationId xmlns:p14="http://schemas.microsoft.com/office/powerpoint/2010/main" val="2913567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639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Book Antiqua</vt:lpstr>
      <vt:lpstr>Calibri</vt:lpstr>
      <vt:lpstr>Corbel</vt:lpstr>
      <vt:lpstr>Georgia</vt:lpstr>
      <vt:lpstr>OldCentury</vt:lpstr>
      <vt:lpstr>Times New Roman</vt:lpstr>
      <vt:lpstr>1_Office Theme</vt:lpstr>
      <vt:lpstr>1_Depth</vt:lpstr>
      <vt:lpstr>A Study Of  The Book Of Revelation</vt:lpstr>
      <vt:lpstr>Revelation 22:8</vt:lpstr>
      <vt:lpstr>Revelation 22:9</vt:lpstr>
      <vt:lpstr>Revelation 22:10</vt:lpstr>
      <vt:lpstr>John’s Confirmation</vt:lpstr>
      <vt:lpstr>Revelation 22:11</vt:lpstr>
      <vt:lpstr>Warning to the Readers</vt:lpstr>
      <vt:lpstr>Revelation 22:12</vt:lpstr>
      <vt:lpstr>Revelation 22:13</vt:lpstr>
      <vt:lpstr>Warning to the Readers</vt:lpstr>
      <vt:lpstr>Warning to the Readers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14</cp:revision>
  <cp:lastPrinted>2021-11-14T22:30:58Z</cp:lastPrinted>
  <dcterms:created xsi:type="dcterms:W3CDTF">2021-11-14T14:58:32Z</dcterms:created>
  <dcterms:modified xsi:type="dcterms:W3CDTF">2021-11-14T22:31:01Z</dcterms:modified>
</cp:coreProperties>
</file>